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29"/>
  </p:notesMasterIdLst>
  <p:handoutMasterIdLst>
    <p:handoutMasterId r:id="rId30"/>
  </p:handoutMasterIdLst>
  <p:sldIdLst>
    <p:sldId id="274" r:id="rId3"/>
    <p:sldId id="276" r:id="rId4"/>
    <p:sldId id="422" r:id="rId5"/>
    <p:sldId id="353" r:id="rId6"/>
    <p:sldId id="395" r:id="rId7"/>
    <p:sldId id="421" r:id="rId8"/>
    <p:sldId id="397" r:id="rId9"/>
    <p:sldId id="398" r:id="rId10"/>
    <p:sldId id="402" r:id="rId11"/>
    <p:sldId id="403" r:id="rId12"/>
    <p:sldId id="405" r:id="rId13"/>
    <p:sldId id="406" r:id="rId14"/>
    <p:sldId id="407" r:id="rId15"/>
    <p:sldId id="408" r:id="rId16"/>
    <p:sldId id="409" r:id="rId17"/>
    <p:sldId id="410" r:id="rId18"/>
    <p:sldId id="411" r:id="rId19"/>
    <p:sldId id="412" r:id="rId20"/>
    <p:sldId id="413" r:id="rId21"/>
    <p:sldId id="414" r:id="rId22"/>
    <p:sldId id="415" r:id="rId23"/>
    <p:sldId id="416" r:id="rId24"/>
    <p:sldId id="417" r:id="rId25"/>
    <p:sldId id="424" r:id="rId26"/>
    <p:sldId id="419" r:id="rId27"/>
    <p:sldId id="420" r:id="rId2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603A14"/>
    <a:srgbClr val="E85C0E"/>
    <a:srgbClr val="BAB398"/>
    <a:srgbClr val="ADA485"/>
    <a:srgbClr val="C6C0AA"/>
    <a:srgbClr val="663606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21" autoAdjust="0"/>
    <p:restoredTop sz="94533" autoAdjust="0"/>
  </p:normalViewPr>
  <p:slideViewPr>
    <p:cSldViewPr>
      <p:cViewPr varScale="1">
        <p:scale>
          <a:sx n="73" d="100"/>
          <a:sy n="73" d="100"/>
        </p:scale>
        <p:origin x="-366" y="-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3/31/2015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3/31/2015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30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78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77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612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3/31/2015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strainings/coursesinstances/details/1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" TargetMode="External"/><Relationship Id="rId4" Type="http://schemas.openxmlformats.org/officeDocument/2006/relationships/image" Target="../media/image4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ecademy.com/en/tracks/htmlcss" TargetMode="External"/><Relationship Id="rId7" Type="http://schemas.openxmlformats.org/officeDocument/2006/relationships/image" Target="../media/image51.jpeg"/><Relationship Id="rId2" Type="http://schemas.openxmlformats.org/officeDocument/2006/relationships/hyperlink" Target="https://developer.mozilla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5" Type="http://schemas.openxmlformats.org/officeDocument/2006/relationships/hyperlink" Target="http://shop.oreilly.com/product/0636920033141.do" TargetMode="External"/><Relationship Id="rId4" Type="http://schemas.openxmlformats.org/officeDocument/2006/relationships/hyperlink" Target="http://www.webplatform.org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61.png"/><Relationship Id="rId3" Type="http://schemas.openxmlformats.org/officeDocument/2006/relationships/hyperlink" Target="https://softuni.bg/courses/javascript-applications/" TargetMode="External"/><Relationship Id="rId7" Type="http://schemas.openxmlformats.org/officeDocument/2006/relationships/image" Target="../media/image58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60.png"/><Relationship Id="rId5" Type="http://schemas.openxmlformats.org/officeDocument/2006/relationships/image" Target="../media/image57.jpeg"/><Relationship Id="rId15" Type="http://schemas.openxmlformats.org/officeDocument/2006/relationships/image" Target="../media/image62.png"/><Relationship Id="rId10" Type="http://schemas.openxmlformats.org/officeDocument/2006/relationships/hyperlink" Target="http://komfo.com/" TargetMode="External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59.png"/><Relationship Id="rId14" Type="http://schemas.openxmlformats.org/officeDocument/2006/relationships/hyperlink" Target="http://www.softwaregroup-bg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2" TargetMode="Externa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7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softuni.bg/courses/javascript-oop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103812" y="1080338"/>
            <a:ext cx="6391741" cy="10873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JavaScript Applications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170612" y="2286000"/>
            <a:ext cx="5324941" cy="699338"/>
          </a:xfrm>
        </p:spPr>
        <p:txBody>
          <a:bodyPr>
            <a:normAutofit/>
          </a:bodyPr>
          <a:lstStyle/>
          <a:p>
            <a:r>
              <a:rPr lang="en-US" dirty="0" smtClean="0"/>
              <a:t>Course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727069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3" name="Picture Placeholder 12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99407" y="4116851"/>
            <a:ext cx="6525510" cy="2007150"/>
          </a:xfrm>
          <a:ln>
            <a:solidFill>
              <a:schemeClr val="accent5">
                <a:lumMod val="50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429" y="2019355"/>
            <a:ext cx="2288383" cy="194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Lectures: 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16 </a:t>
            </a:r>
            <a:r>
              <a:rPr lang="en-US" dirty="0" smtClean="0"/>
              <a:t>hours </a:t>
            </a:r>
            <a:r>
              <a:rPr lang="en-US" dirty="0" smtClean="0"/>
              <a:t>(onsite + YouTube videos)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Practical </a:t>
            </a:r>
            <a:r>
              <a:rPr lang="en-US" dirty="0" smtClean="0"/>
              <a:t>exercises (in class): </a:t>
            </a:r>
            <a:r>
              <a:rPr lang="en-US" dirty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16 </a:t>
            </a:r>
            <a:r>
              <a:rPr lang="en-US" dirty="0" smtClean="0"/>
              <a:t>hours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Homework</a:t>
            </a:r>
            <a:r>
              <a:rPr lang="en-US" dirty="0"/>
              <a:t>: </a:t>
            </a:r>
            <a:r>
              <a:rPr lang="en-US" dirty="0" smtClean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30</a:t>
            </a:r>
            <a:r>
              <a:rPr lang="en-US" dirty="0" smtClean="0"/>
              <a:t>-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50</a:t>
            </a:r>
            <a:r>
              <a:rPr lang="en-US" dirty="0" smtClean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Team project: ~ 10-20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Exam preparation: 4 hours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Exam</a:t>
            </a:r>
            <a:r>
              <a:rPr lang="en-US" dirty="0"/>
              <a:t>: </a:t>
            </a:r>
            <a:r>
              <a:rPr lang="en-US" dirty="0" smtClean="0"/>
              <a:t>6 </a:t>
            </a:r>
            <a:r>
              <a:rPr lang="en-US" dirty="0" smtClean="0"/>
              <a:t>hours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Schedule: </a:t>
            </a:r>
            <a:r>
              <a:rPr lang="en-US" dirty="0" smtClean="0"/>
              <a:t>April-May</a:t>
            </a:r>
            <a:r>
              <a:rPr lang="en-GB" dirty="0" smtClean="0"/>
              <a:t> </a:t>
            </a:r>
            <a:r>
              <a:rPr lang="en-US" dirty="0" smtClean="0"/>
              <a:t>2015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/>
              <a:t>Exam </a:t>
            </a:r>
            <a:r>
              <a:rPr lang="en-US" dirty="0" smtClean="0"/>
              <a:t>date: </a:t>
            </a:r>
            <a:r>
              <a:rPr lang="en-US" dirty="0"/>
              <a:t>3</a:t>
            </a:r>
            <a:r>
              <a:rPr lang="en-US" dirty="0" smtClean="0"/>
              <a:t> May 2015</a:t>
            </a:r>
            <a:endParaRPr lang="en-US" dirty="0" smtClean="0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Duration – JavaScript Applications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812" y="1364998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3505200"/>
            <a:ext cx="3697855" cy="205790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30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the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learn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 smtClean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9268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4612" y="4572000"/>
            <a:ext cx="7185872" cy="820600"/>
          </a:xfrm>
        </p:spPr>
        <p:txBody>
          <a:bodyPr/>
          <a:lstStyle/>
          <a:p>
            <a:r>
              <a:rPr lang="en-US" dirty="0" smtClean="0"/>
              <a:t>JavaScript Applications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884612" y="5450168"/>
            <a:ext cx="71858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27212" y="3934902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92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8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10%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</a:t>
            </a:r>
            <a:r>
              <a:rPr lang="en-US" dirty="0"/>
              <a:t>+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</a:t>
            </a:r>
            <a:r>
              <a:rPr lang="en-US" dirty="0"/>
              <a:t>+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Bonuses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: up to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 class: 5% (onsite students only)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 bonuses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Others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Scoring System for the “JavaScript Applications”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412" y="4267200"/>
            <a:ext cx="3044332" cy="20107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02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r>
              <a:rPr lang="en-GB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practical task for </a:t>
            </a:r>
            <a:r>
              <a:rPr lang="en-GB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6 </a:t>
            </a:r>
            <a:r>
              <a:rPr lang="en-GB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hours</a:t>
            </a:r>
          </a:p>
          <a:p>
            <a:pPr lvl="1"/>
            <a:r>
              <a:rPr lang="en-GB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You are given a REST services</a:t>
            </a:r>
          </a:p>
          <a:p>
            <a:pPr lvl="1"/>
            <a:r>
              <a:rPr lang="en-GB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Consume given REST services and visualize data</a:t>
            </a:r>
          </a:p>
          <a:p>
            <a:pPr lvl="1"/>
            <a:r>
              <a:rPr lang="en-GB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Your project should be written in JavaScript</a:t>
            </a:r>
          </a:p>
          <a:p>
            <a:pPr lvl="1"/>
            <a:r>
              <a:rPr lang="en-GB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Your project should correctly follow principles of high-quality code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programming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The total exam score come from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code review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by the SoftUni team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Applications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35385" y="1524000"/>
            <a:ext cx="2431027" cy="1752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22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 week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0412" y="2870413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24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ive feedback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3214547"/>
            <a:ext cx="2728800" cy="18146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62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86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766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6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43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4206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8986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12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75">
            <a:off x="264696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2.bp.blogspot.com/-yG-zPuNuVow/UC1sInLEyVI/AAAAAAAAACc/3Apwctm139Q/s1600/css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4495800"/>
            <a:ext cx="2374399" cy="1780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clipartbest.com/download?clipart=bcyrERxcL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53" y="1535370"/>
            <a:ext cx="2290916" cy="237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38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JavaScript Applications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35024" y="1918834"/>
            <a:ext cx="105156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</a:t>
            </a: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://softuni.bg/courses/javascript-applications</a:t>
            </a:r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/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17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dirty="0" smtClean="0"/>
              <a:t> and 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Applications 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Objectives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Program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Learning Resources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12" y="1447800"/>
            <a:ext cx="2679495" cy="267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protrendy.com/wp-content/uploads/2014/04/js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0284" y="3956472"/>
            <a:ext cx="2225254" cy="222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3213" y="1218621"/>
            <a:ext cx="11577624" cy="55028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/>
              <a:t>Mozilla Development Network (MDN)</a:t>
            </a:r>
            <a:endParaRPr lang="en-US" sz="3200" dirty="0"/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sz="3000" dirty="0" smtClean="0">
                <a:hlinkClick r:id="rId2"/>
              </a:rPr>
              <a:t>https://developer.mozilla.org</a:t>
            </a:r>
            <a:endParaRPr lang="en-US" sz="3000" dirty="0" smtClean="0">
              <a:hlinkClick r:id="rId3"/>
            </a:endParaRPr>
          </a:p>
          <a:p>
            <a:pPr lvl="0"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/>
              <a:t>Web Platform</a:t>
            </a:r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sz="3000" dirty="0" smtClean="0">
                <a:hlinkClick r:id="rId4"/>
              </a:rPr>
              <a:t>http://www.webplatform.org</a:t>
            </a:r>
            <a:endParaRPr lang="en-US" sz="3000" dirty="0" smtClean="0"/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dirty="0" smtClean="0"/>
              <a:t>JavaScript Books</a:t>
            </a:r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dirty="0" smtClean="0">
                <a:hlinkClick r:id="rId5"/>
              </a:rPr>
              <a:t>Programming JavaScript Applications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Resources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402" y="1254060"/>
            <a:ext cx="4066032" cy="121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695" y="3810000"/>
            <a:ext cx="1931433" cy="253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9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 for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835" y="2514600"/>
            <a:ext cx="4733884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3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Microsoft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Visual Studio 2013 + Node.js Tools</a:t>
            </a:r>
          </a:p>
          <a:p>
            <a:pPr>
              <a:lnSpc>
                <a:spcPct val="100000"/>
              </a:lnSpc>
            </a:pPr>
            <a:r>
              <a:rPr lang="en-US" dirty="0"/>
              <a:t>Sublime </a:t>
            </a:r>
            <a:r>
              <a:rPr lang="en-US" dirty="0" smtClean="0"/>
              <a:t>Text</a:t>
            </a:r>
          </a:p>
          <a:p>
            <a:pPr>
              <a:lnSpc>
                <a:spcPct val="100000"/>
              </a:lnSpc>
            </a:pPr>
            <a:r>
              <a:rPr lang="en-US" noProof="1" smtClean="0"/>
              <a:t>WebStorm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Software</a:t>
            </a:r>
            <a:endParaRPr lang="en-US" dirty="0"/>
          </a:p>
        </p:txBody>
      </p:sp>
      <p:pic>
        <p:nvPicPr>
          <p:cNvPr id="4098" name="Picture 2" descr="http://www.awebstudio.com/wp-content/uploads/tools-ic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3301292"/>
            <a:ext cx="2857500" cy="2857500"/>
          </a:xfrm>
          <a:prstGeom prst="roundRect">
            <a:avLst>
              <a:gd name="adj" fmla="val 2153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2.bp.blogspot.com/-GU9uyq5JF-g/UkP9UlsSiAI/AAAAAAAAATU/oFVLcdB5ZFI/s1600/text_icon_v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2" y="3505200"/>
            <a:ext cx="2507449" cy="250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14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</a:t>
            </a:r>
            <a:r>
              <a:rPr lang="bg-BG" sz="3200" dirty="0" smtClean="0"/>
              <a:t>"</a:t>
            </a:r>
            <a:r>
              <a:rPr lang="en-US" sz="3200" dirty="0" smtClean="0"/>
              <a:t>JavaScript Applications" course teaches</a:t>
            </a:r>
          </a:p>
          <a:p>
            <a:pPr marL="623888" lvl="1" indent="-320675">
              <a:lnSpc>
                <a:spcPct val="100000"/>
              </a:lnSpc>
            </a:pPr>
            <a:r>
              <a:rPr lang="en-US" sz="3000" dirty="0" smtClean="0"/>
              <a:t>How to consume REST services and </a:t>
            </a:r>
            <a:r>
              <a:rPr lang="en-GB" sz="3000" dirty="0" smtClean="0"/>
              <a:t>process data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 smtClean="0"/>
              <a:t>Training program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jQuery, AJAX, BaaS, Web Storages, HTTP, REST,</a:t>
            </a:r>
            <a:br>
              <a:rPr lang="en-US" sz="3000" dirty="0" smtClean="0"/>
            </a:br>
            <a:r>
              <a:rPr lang="en-US" sz="3000" dirty="0" smtClean="0"/>
              <a:t>Consuming REST services, promises, underscore.js</a:t>
            </a:r>
          </a:p>
          <a:p>
            <a:pPr>
              <a:lnSpc>
                <a:spcPct val="100000"/>
              </a:lnSpc>
            </a:pPr>
            <a:r>
              <a:rPr lang="en-US" sz="3400" dirty="0" smtClean="0"/>
              <a:t>Practical exam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Code review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Learning </a:t>
            </a:r>
            <a:r>
              <a:rPr lang="en-US" sz="3200" dirty="0" smtClean="0"/>
              <a:t>resources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Lectures, videos, software, books, forum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2811" y="1535238"/>
            <a:ext cx="2438400" cy="2438400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8309225" y="4572000"/>
            <a:ext cx="3081986" cy="1628125"/>
            <a:chOff x="998778" y="2709000"/>
            <a:chExt cx="7687634" cy="351073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JS Apps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116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https://softuni.bg/courses/javascript-applications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 smtClean="0"/>
              <a:t>JavaScript Applications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5676828"/>
            <a:ext cx="2856368" cy="723768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88" y="5754396"/>
            <a:ext cx="2947601" cy="568632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93789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JavaScript Applications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</a:t>
            </a:r>
            <a:r>
              <a:rPr lang="bg-BG" dirty="0"/>
              <a:t> </a:t>
            </a:r>
            <a:r>
              <a:rPr lang="en-US" smtClean="0"/>
              <a:t>#2 </a:t>
            </a:r>
            <a:r>
              <a:rPr lang="en-US" dirty="0" smtClean="0"/>
              <a:t>at the Software University</a:t>
            </a:r>
            <a:endParaRPr lang="en-US" dirty="0"/>
          </a:p>
        </p:txBody>
      </p:sp>
      <p:grpSp>
        <p:nvGrpSpPr>
          <p:cNvPr id="127" name="Group 126"/>
          <p:cNvGrpSpPr/>
          <p:nvPr/>
        </p:nvGrpSpPr>
        <p:grpSpPr>
          <a:xfrm>
            <a:off x="398326" y="1676400"/>
            <a:ext cx="11380090" cy="2819400"/>
            <a:chOff x="581722" y="1295400"/>
            <a:chExt cx="8713090" cy="2200508"/>
          </a:xfrm>
        </p:grpSpPr>
        <p:sp>
          <p:nvSpPr>
            <p:cNvPr id="25" name="TextBox 24"/>
            <p:cNvSpPr txBox="1"/>
            <p:nvPr/>
          </p:nvSpPr>
          <p:spPr>
            <a:xfrm>
              <a:off x="690990" y="1807533"/>
              <a:ext cx="3192104" cy="799149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 smtClean="0"/>
                <a:t>Object-Oriented Programming</a:t>
              </a:r>
              <a:endParaRPr lang="bg-BG" sz="2200" dirty="0" smtClean="0"/>
            </a:p>
            <a:p>
              <a:r>
                <a:rPr lang="en-US" sz="1800" dirty="0" smtClean="0"/>
                <a:t>11 times</a:t>
              </a:r>
              <a:r>
                <a:rPr lang="bg-BG" sz="1800" dirty="0" smtClean="0"/>
                <a:t> + </a:t>
              </a:r>
              <a:r>
                <a:rPr lang="en-US" sz="1800" dirty="0" smtClean="0"/>
                <a:t>TW + exam</a:t>
              </a:r>
              <a:endParaRPr lang="bg-BG" sz="1800" dirty="0" smtClean="0"/>
            </a:p>
            <a:p>
              <a:r>
                <a:rPr lang="en-US" sz="1800" dirty="0" smtClean="0"/>
                <a:t>6</a:t>
              </a:r>
              <a:r>
                <a:rPr lang="bg-BG" sz="1800" dirty="0" smtClean="0"/>
                <a:t> </a:t>
              </a:r>
              <a:r>
                <a:rPr lang="en-US" sz="1800" dirty="0"/>
                <a:t>weeks</a:t>
              </a:r>
              <a:r>
                <a:rPr lang="bg-BG" sz="1800" dirty="0"/>
                <a:t> * 2 </a:t>
              </a:r>
              <a:r>
                <a:rPr lang="en-US" sz="1800" dirty="0"/>
                <a:t>times</a:t>
              </a:r>
              <a:endParaRPr lang="bg-BG" sz="1800" dirty="0"/>
            </a:p>
            <a:p>
              <a:endParaRPr lang="en-US" sz="18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494827" y="1805864"/>
              <a:ext cx="2125430" cy="8007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100" b="1" dirty="0" smtClean="0">
                  <a:solidFill>
                    <a:schemeClr val="accent1"/>
                  </a:solidFill>
                </a:rPr>
                <a:t>JavaScript Applications</a:t>
              </a:r>
              <a:endParaRPr lang="bg-BG" sz="2100" b="1" dirty="0">
                <a:solidFill>
                  <a:schemeClr val="accent1"/>
                </a:solidFill>
              </a:endParaRPr>
            </a:p>
            <a:p>
              <a:r>
                <a:rPr lang="en-GB" sz="1800" b="1" dirty="0" smtClean="0">
                  <a:solidFill>
                    <a:schemeClr val="accent1"/>
                  </a:solidFill>
                </a:rPr>
                <a:t>9</a:t>
              </a:r>
              <a:r>
                <a:rPr lang="en-US" sz="1800" b="1" dirty="0" smtClean="0">
                  <a:solidFill>
                    <a:schemeClr val="accent1"/>
                  </a:solidFill>
                </a:rPr>
                <a:t> </a:t>
              </a:r>
              <a:r>
                <a:rPr lang="en-US" sz="1800" b="1" dirty="0">
                  <a:solidFill>
                    <a:schemeClr val="accent1"/>
                  </a:solidFill>
                </a:rPr>
                <a:t>times</a:t>
              </a:r>
              <a:r>
                <a:rPr lang="bg-BG" sz="1800" b="1" dirty="0">
                  <a:solidFill>
                    <a:schemeClr val="accent1"/>
                  </a:solidFill>
                </a:rPr>
                <a:t> + </a:t>
              </a:r>
              <a:r>
                <a:rPr lang="en-US" sz="1800" b="1" dirty="0" smtClean="0">
                  <a:solidFill>
                    <a:schemeClr val="accent1"/>
                  </a:solidFill>
                </a:rPr>
                <a:t>TW + exam</a:t>
              </a:r>
              <a:endParaRPr lang="bg-BG" sz="1800" b="1" dirty="0">
                <a:solidFill>
                  <a:schemeClr val="accent1"/>
                </a:solidFill>
              </a:endParaRPr>
            </a:p>
            <a:p>
              <a:r>
                <a:rPr lang="en-GB" sz="1800" b="1" dirty="0" smtClean="0">
                  <a:solidFill>
                    <a:schemeClr val="accent1"/>
                  </a:solidFill>
                </a:rPr>
                <a:t>5</a:t>
              </a:r>
              <a:r>
                <a:rPr lang="bg-BG" sz="1800" b="1" dirty="0" smtClean="0">
                  <a:solidFill>
                    <a:schemeClr val="accent1"/>
                  </a:solidFill>
                </a:rPr>
                <a:t> </a:t>
              </a:r>
              <a:r>
                <a:rPr lang="en-US" sz="1800" b="1" dirty="0">
                  <a:solidFill>
                    <a:schemeClr val="accent1"/>
                  </a:solidFill>
                </a:rPr>
                <a:t>weeks</a:t>
              </a:r>
              <a:r>
                <a:rPr lang="bg-BG" sz="1800" b="1" dirty="0">
                  <a:solidFill>
                    <a:schemeClr val="accent1"/>
                  </a:solidFill>
                </a:rPr>
                <a:t> * 2 </a:t>
              </a:r>
              <a:r>
                <a:rPr lang="en-US" sz="1800" b="1" dirty="0">
                  <a:solidFill>
                    <a:schemeClr val="accent1"/>
                  </a:solidFill>
                </a:rPr>
                <a:t>times</a:t>
              </a:r>
              <a:endParaRPr lang="bg-BG" sz="1800" b="1" dirty="0">
                <a:solidFill>
                  <a:schemeClr val="accent1"/>
                </a:solidFill>
              </a:endParaRPr>
            </a:p>
            <a:p>
              <a:endParaRPr lang="en-US" sz="1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901110" y="1805864"/>
              <a:ext cx="1577172" cy="8007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lvl="0" algn="ctr">
                <a:spcBef>
                  <a:spcPts val="300"/>
                </a:spcBef>
                <a:spcAft>
                  <a:spcPts val="300"/>
                </a:spcAft>
              </a:pPr>
              <a:r>
                <a:rPr lang="en-GB" sz="2200" b="1" dirty="0">
                  <a:solidFill>
                    <a:schemeClr val="bg1"/>
                  </a:solidFill>
                </a:rPr>
                <a:t>Advanced JS</a:t>
              </a:r>
              <a:endParaRPr lang="bg-BG" sz="2200" b="1" dirty="0">
                <a:solidFill>
                  <a:schemeClr val="bg1"/>
                </a:solidFill>
              </a:endParaRPr>
            </a:p>
            <a:p>
              <a:pPr lvl="0"/>
              <a:r>
                <a:rPr lang="en-US" sz="1600" b="1" dirty="0">
                  <a:solidFill>
                    <a:schemeClr val="bg1"/>
                  </a:solidFill>
                </a:rPr>
                <a:t>6 times</a:t>
              </a:r>
              <a:r>
                <a:rPr lang="bg-BG" sz="1600" b="1" dirty="0">
                  <a:solidFill>
                    <a:schemeClr val="bg1"/>
                  </a:solidFill>
                </a:rPr>
                <a:t> </a:t>
              </a:r>
              <a:r>
                <a:rPr lang="en-US" sz="1600" b="1" dirty="0">
                  <a:solidFill>
                    <a:schemeClr val="bg1"/>
                  </a:solidFill>
                </a:rPr>
                <a:t>+ exam</a:t>
              </a:r>
              <a:endParaRPr lang="bg-BG" sz="1600" b="1" dirty="0">
                <a:solidFill>
                  <a:schemeClr val="bg1"/>
                </a:solidFill>
              </a:endParaRPr>
            </a:p>
            <a:p>
              <a:pPr lvl="0"/>
              <a:r>
                <a:rPr lang="en-GB" sz="1600" b="1" dirty="0">
                  <a:solidFill>
                    <a:schemeClr val="bg1"/>
                  </a:solidFill>
                </a:rPr>
                <a:t>3</a:t>
              </a:r>
              <a:r>
                <a:rPr lang="bg-BG" sz="1600" b="1" dirty="0">
                  <a:solidFill>
                    <a:schemeClr val="bg1"/>
                  </a:solidFill>
                </a:rPr>
                <a:t> </a:t>
              </a:r>
              <a:r>
                <a:rPr lang="en-US" sz="1600" b="1" dirty="0">
                  <a:solidFill>
                    <a:schemeClr val="bg1"/>
                  </a:solidFill>
                </a:rPr>
                <a:t>weeks</a:t>
              </a:r>
              <a:r>
                <a:rPr lang="bg-BG" sz="1600" b="1" dirty="0">
                  <a:solidFill>
                    <a:schemeClr val="bg1"/>
                  </a:solidFill>
                </a:rPr>
                <a:t> * 2 </a:t>
              </a:r>
              <a:r>
                <a:rPr lang="en-US" sz="1600" b="1" dirty="0">
                  <a:solidFill>
                    <a:schemeClr val="bg1"/>
                  </a:solidFill>
                </a:rPr>
                <a:t>times</a:t>
              </a:r>
              <a:endParaRPr lang="bg-BG" sz="1600" b="1" dirty="0">
                <a:solidFill>
                  <a:schemeClr val="bg1"/>
                </a:solidFill>
              </a:endParaRPr>
            </a:p>
            <a:p>
              <a:endParaRPr lang="en-US" sz="1700" dirty="0">
                <a:solidFill>
                  <a:srgbClr val="F0A22E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90990" y="2703798"/>
              <a:ext cx="8497060" cy="79211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 smtClean="0"/>
                <a:t>High-Quality Code</a:t>
              </a:r>
              <a:endParaRPr lang="bg-BG" sz="2200" dirty="0"/>
            </a:p>
            <a:p>
              <a:r>
                <a:rPr lang="en-US" sz="1800" dirty="0" smtClean="0"/>
                <a:t>16 </a:t>
              </a:r>
              <a:r>
                <a:rPr lang="en-US" sz="1800" dirty="0"/>
                <a:t>times</a:t>
              </a:r>
              <a:r>
                <a:rPr lang="bg-BG" sz="1800" dirty="0"/>
                <a:t> + </a:t>
              </a:r>
              <a:r>
                <a:rPr lang="en-US" sz="1800" dirty="0" smtClean="0"/>
                <a:t>team work project (TW) + Exam</a:t>
              </a:r>
              <a:endParaRPr lang="bg-BG" sz="1800" dirty="0"/>
            </a:p>
            <a:p>
              <a:r>
                <a:rPr lang="bg-BG" sz="1800" dirty="0"/>
                <a:t>1</a:t>
              </a:r>
              <a:r>
                <a:rPr lang="en-US" sz="1800" dirty="0"/>
                <a:t>6</a:t>
              </a:r>
              <a:r>
                <a:rPr lang="bg-BG" sz="1800" dirty="0"/>
                <a:t> </a:t>
              </a:r>
              <a:r>
                <a:rPr lang="en-US" sz="1800" dirty="0"/>
                <a:t>weeks</a:t>
              </a:r>
              <a:r>
                <a:rPr lang="bg-BG" sz="1800" dirty="0"/>
                <a:t> * </a:t>
              </a:r>
              <a:r>
                <a:rPr lang="en-US" sz="1800" dirty="0" smtClean="0"/>
                <a:t>1</a:t>
              </a:r>
              <a:r>
                <a:rPr lang="bg-BG" sz="1800" dirty="0" smtClean="0"/>
                <a:t> </a:t>
              </a:r>
              <a:r>
                <a:rPr lang="en-US" sz="1800" dirty="0"/>
                <a:t>times</a:t>
              </a:r>
              <a:endParaRPr lang="bg-BG" sz="1800" dirty="0"/>
            </a:p>
            <a:p>
              <a:endParaRPr lang="en-US" sz="1800" dirty="0"/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581722" y="1295400"/>
              <a:ext cx="8713090" cy="304800"/>
              <a:chOff x="251520" y="760440"/>
              <a:chExt cx="8713090" cy="304800"/>
            </a:xfrm>
          </p:grpSpPr>
          <p:cxnSp>
            <p:nvCxnSpPr>
              <p:cNvPr id="109" name="Straight Connector 108"/>
              <p:cNvCxnSpPr/>
              <p:nvPr/>
            </p:nvCxnSpPr>
            <p:spPr>
              <a:xfrm>
                <a:off x="251520" y="908650"/>
                <a:ext cx="8713090" cy="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360668" y="76044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2483830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4606992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6732420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8857848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89949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1961352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142985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3022532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4084394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3552892" y="84502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514808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6209942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567844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7271122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8332984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7801482" y="85130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</p:grpSp>
      <p:pic>
        <p:nvPicPr>
          <p:cNvPr id="1029" name="Picture 5" descr="C:\Documents\Courses\OOP\OOP Images\jquery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7078">
            <a:off x="5990276" y="4921706"/>
            <a:ext cx="3824287" cy="1438904"/>
          </a:xfrm>
          <a:prstGeom prst="roundRect">
            <a:avLst>
              <a:gd name="adj" fmla="val 1225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Documents\Courses\OOP\OOP Images\OOP-in-J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307" y="5065243"/>
            <a:ext cx="1324505" cy="132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Documents\Courses\OOP\OOP Images\Java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22396">
            <a:off x="2457996" y="4657519"/>
            <a:ext cx="1967279" cy="196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Documents\Courses\OOP\OOP Images\csharp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2" y="4723770"/>
            <a:ext cx="15811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" descr="C:\Documents\Courses\OOP\OOP Images\content_quality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34806">
            <a:off x="9638789" y="4019678"/>
            <a:ext cx="1886680" cy="1548650"/>
          </a:xfrm>
          <a:prstGeom prst="rect">
            <a:avLst/>
          </a:prstGeom>
          <a:noFill/>
          <a:effectLst>
            <a:glow rad="63500">
              <a:schemeClr val="bg1">
                <a:alpha val="7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9614824" y="2329034"/>
            <a:ext cx="2034363" cy="1025909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GB" sz="2200" dirty="0"/>
              <a:t>JS Frameworks</a:t>
            </a:r>
            <a:endParaRPr lang="bg-BG" sz="2200" dirty="0"/>
          </a:p>
          <a:p>
            <a:r>
              <a:rPr lang="en-GB" sz="1600" dirty="0" smtClean="0"/>
              <a:t>5</a:t>
            </a:r>
            <a:r>
              <a:rPr lang="en-US" sz="1600" dirty="0" smtClean="0"/>
              <a:t> </a:t>
            </a:r>
            <a:r>
              <a:rPr lang="en-US" sz="1600" dirty="0"/>
              <a:t>times</a:t>
            </a:r>
            <a:r>
              <a:rPr lang="bg-BG" sz="1600" dirty="0"/>
              <a:t> + </a:t>
            </a:r>
            <a:r>
              <a:rPr lang="en-GB" sz="1600" dirty="0" smtClean="0"/>
              <a:t>project</a:t>
            </a:r>
            <a:endParaRPr lang="bg-BG" sz="1600" dirty="0"/>
          </a:p>
          <a:p>
            <a:r>
              <a:rPr lang="bg-BG" sz="1600" dirty="0"/>
              <a:t>3 </a:t>
            </a:r>
            <a:r>
              <a:rPr lang="en-US" sz="1600" dirty="0"/>
              <a:t>weeks</a:t>
            </a:r>
            <a:r>
              <a:rPr lang="bg-BG" sz="1600" dirty="0"/>
              <a:t> * 2 </a:t>
            </a:r>
            <a:r>
              <a:rPr lang="en-US" sz="1600" dirty="0"/>
              <a:t>times</a:t>
            </a:r>
            <a:endParaRPr lang="bg-BG" sz="16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526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4825501"/>
            <a:ext cx="9982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JavaScript Applications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98612" y="5636344"/>
            <a:ext cx="8938472" cy="688256"/>
          </a:xfrm>
        </p:spPr>
        <p:txBody>
          <a:bodyPr/>
          <a:lstStyle/>
          <a:p>
            <a:r>
              <a:rPr lang="en-US" dirty="0" smtClean="0"/>
              <a:t>Course Objectives &amp; Program</a:t>
            </a:r>
            <a:endParaRPr lang="en-US" dirty="0"/>
          </a:p>
        </p:txBody>
      </p:sp>
      <p:pic>
        <p:nvPicPr>
          <p:cNvPr id="5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2" y="914400"/>
            <a:ext cx="3657600" cy="36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450850" indent="-45085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sz="2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Course Introduction </a:t>
            </a:r>
            <a:r>
              <a:rPr lang="en-US" sz="2600" dirty="0" smtClean="0"/>
              <a:t>– course program, exams, trainers, evaluation, resources</a:t>
            </a:r>
            <a:endParaRPr lang="en-US" sz="2600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0850" indent="-45085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sz="2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jQuery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introduction in jQuery, DOM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anipulation, event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handling</a:t>
            </a:r>
          </a:p>
          <a:p>
            <a:pPr marL="450850" indent="-45085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HTTP, AJAX and REST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WWW, URL, JSON, RSS, HTTP, AJAX, JSONP,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REST</a:t>
            </a:r>
          </a:p>
          <a:p>
            <a:pPr marL="450850" indent="-45085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Web Storages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cookies, session storage, local storage, </a:t>
            </a:r>
            <a:r>
              <a:rPr lang="en-US" sz="26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shivs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and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shims</a:t>
            </a:r>
            <a:endParaRPr lang="en-US" sz="26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450850" indent="-45085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sz="2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BaaS and Parse.com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Backend as a Service, BaaS platforms, using Parse.com</a:t>
            </a:r>
            <a:endParaRPr lang="en-US" sz="2600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0850" indent="-45085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sz="2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Consuming </a:t>
            </a:r>
            <a:r>
              <a:rPr lang="en-US" sz="2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REST Services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AJAX, jQuery AJAX, accessing REST services</a:t>
            </a:r>
            <a:endParaRPr lang="en-US" sz="2600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0850" indent="-45085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sz="2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Promises and Async Programming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callback-oriented programming, promises, promise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libraries</a:t>
            </a:r>
          </a:p>
          <a:p>
            <a:pPr marL="450850" indent="-45085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Routing, </a:t>
            </a:r>
            <a:r>
              <a:rPr lang="en-US" sz="26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Templating</a:t>
            </a: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lodash.js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–custom links, generating HTML from templates</a:t>
            </a:r>
            <a:endParaRPr lang="en-US" sz="2600" dirty="0" smtClean="0"/>
          </a:p>
          <a:p>
            <a:pPr marL="450850" indent="-45085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sz="2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Unit Testing </a:t>
            </a:r>
            <a:r>
              <a:rPr lang="en-US" sz="2600" dirty="0" smtClean="0"/>
              <a:t>– TDD, BDD, Mocha &amp; Chai</a:t>
            </a:r>
          </a:p>
          <a:p>
            <a:pPr marL="450850" indent="-45085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sz="2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Practical </a:t>
            </a:r>
            <a:r>
              <a:rPr lang="en-US" sz="2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Exam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JavaScript Applications – Course Program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391524" y="5715000"/>
            <a:ext cx="3234640" cy="954278"/>
            <a:chOff x="7704212" y="5816241"/>
            <a:chExt cx="3064915" cy="905238"/>
          </a:xfrm>
        </p:grpSpPr>
        <p:pic>
          <p:nvPicPr>
            <p:cNvPr id="1026" name="Picture 2" descr="http://cdn.onextrapixel.com/wp-content/uploads/2012/09/js-cover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0689" y="5816241"/>
              <a:ext cx="1458438" cy="905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coderwall-assets-0.s3.amazonaws.com/uploads/picture/file/640/angry-must-resist-l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4212" y="5816241"/>
              <a:ext cx="1606477" cy="905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4843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JavaScript Applications</a:t>
            </a:r>
            <a:r>
              <a:rPr lang="en-US" dirty="0" smtClean="0"/>
              <a:t>" course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 for absolute beginners</a:t>
            </a:r>
          </a:p>
          <a:p>
            <a:pPr lvl="1"/>
            <a:r>
              <a:rPr lang="en-US" dirty="0" smtClean="0"/>
              <a:t>Take the "</a:t>
            </a:r>
            <a:r>
              <a:rPr lang="en-GB" dirty="0" smtClean="0"/>
              <a:t>JavaScript</a:t>
            </a:r>
            <a:r>
              <a:rPr lang="en-US" dirty="0" smtClean="0"/>
              <a:t> OOP" course at SoftUni first</a:t>
            </a:r>
            <a:r>
              <a:rPr lang="bg-BG" dirty="0" smtClean="0"/>
              <a:t>: </a:t>
            </a:r>
            <a:r>
              <a:rPr lang="en-US" dirty="0" smtClean="0">
                <a:hlinkClick r:id="rId2"/>
              </a:rPr>
              <a:t>https://softuni.bg/courses/javascript-oop</a:t>
            </a:r>
            <a:endParaRPr lang="en-US" dirty="0" smtClean="0"/>
          </a:p>
          <a:p>
            <a:pPr lvl="1"/>
            <a:r>
              <a:rPr lang="en-US" dirty="0" smtClean="0"/>
              <a:t>The course is OK for beginners, but requires previous coding skills</a:t>
            </a:r>
            <a:endParaRPr lang="bg-BG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JS coding skills – entry level</a:t>
            </a:r>
          </a:p>
          <a:p>
            <a:pPr lvl="1"/>
            <a:r>
              <a:rPr lang="en-US" dirty="0" smtClean="0"/>
              <a:t>Computer English – entry level</a:t>
            </a:r>
          </a:p>
          <a:p>
            <a:pPr lvl="1"/>
            <a:r>
              <a:rPr lang="en-US" dirty="0" smtClean="0"/>
              <a:t>Logical thinking</a:t>
            </a:r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Warning: Not for Absolute Beginners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704148" y="4089220"/>
            <a:ext cx="2057263" cy="2435782"/>
            <a:chOff x="6627812" y="3733799"/>
            <a:chExt cx="2098413" cy="289298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7812" y="3733799"/>
              <a:ext cx="2098413" cy="2892983"/>
            </a:xfrm>
            <a:prstGeom prst="rect">
              <a:avLst/>
            </a:prstGeom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6704023" y="5504108"/>
              <a:ext cx="1931939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coding skills</a:t>
              </a:r>
            </a:p>
            <a:p>
              <a:pPr algn="ctr"/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required!</a:t>
              </a:r>
              <a:endParaRPr lang="en-US" sz="2600" b="1" spc="50" dirty="0">
                <a:ln w="952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  <p:pic>
        <p:nvPicPr>
          <p:cNvPr id="11" name="Picture 2" descr="http://www.protrendy.com/wp-content/uploads/2014/04/js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205" y="4295123"/>
            <a:ext cx="2023976" cy="202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09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3068" y="1483371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313657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198" y="1381538"/>
            <a:ext cx="2375122" cy="265706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7199399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400" b="1" noProof="1" smtClean="0"/>
              <a:t>Bogomil Dimitrov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 smtClean="0"/>
              <a:t>Junior trainer @ </a:t>
            </a:r>
            <a:r>
              <a:rPr lang="en-US" sz="3200" dirty="0"/>
              <a:t>SoftUni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Top performing student from the Software University (2014</a:t>
            </a:r>
            <a:r>
              <a:rPr lang="en-US" dirty="0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9548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2" y="4197278"/>
            <a:ext cx="10919672" cy="1457698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JavaScript Applications: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75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1030</Words>
  <Application>Microsoft Office PowerPoint</Application>
  <PresentationFormat>Custom</PresentationFormat>
  <Paragraphs>207</Paragraphs>
  <Slides>26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SoftUni 16x9</vt:lpstr>
      <vt:lpstr>JavaScript Applications</vt:lpstr>
      <vt:lpstr>Table of Contents</vt:lpstr>
      <vt:lpstr>Level #2 at the Software University</vt:lpstr>
      <vt:lpstr>JavaScript Applications</vt:lpstr>
      <vt:lpstr>JavaScript Applications – Course Program</vt:lpstr>
      <vt:lpstr>Warning: Not for Absolute Beginners</vt:lpstr>
      <vt:lpstr>The Trainers Team</vt:lpstr>
      <vt:lpstr>Trainers Team</vt:lpstr>
      <vt:lpstr>JavaScript Applications: More Details </vt:lpstr>
      <vt:lpstr>Training Duration – JavaScript Applications</vt:lpstr>
      <vt:lpstr>Why English?</vt:lpstr>
      <vt:lpstr>JavaScript Applications</vt:lpstr>
      <vt:lpstr>Scoring System for the “JavaScript Applications”</vt:lpstr>
      <vt:lpstr>JavaScript Applications Exam</vt:lpstr>
      <vt:lpstr>Homework Assignments</vt:lpstr>
      <vt:lpstr>Homework Peer Reviews</vt:lpstr>
      <vt:lpstr>Resources</vt:lpstr>
      <vt:lpstr>Course Web Site &amp; Forums</vt:lpstr>
      <vt:lpstr>JavaScript Applications Slides and Videos</vt:lpstr>
      <vt:lpstr>JavaScript Resources</vt:lpstr>
      <vt:lpstr>Software University Learning System (SULS)</vt:lpstr>
      <vt:lpstr>Recommended Software</vt:lpstr>
      <vt:lpstr>Summary</vt:lpstr>
      <vt:lpstr>JavaScript Applications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Applications - Course Introduction</dc:title>
  <dc:subject>Software Development Course</dc:subject>
  <dc:creator/>
  <cp:keywords>JavaScript, JS, programming, SoftUni, Software University, programming, software development, software engineering, course, Web development, Applications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2015-03-31T13:10:53Z</dcterms:modified>
  <cp:category>JavaScript, JS, programming, Applications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